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0" r:id="rId9"/>
    <p:sldId id="271" r:id="rId10"/>
    <p:sldId id="272" r:id="rId11"/>
    <p:sldId id="268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4770-A94E-48E0-9D19-84CD3AEA9BD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BD25-0A98-488B-AC23-11B884E3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2934786"/>
            <a:ext cx="4038600" cy="288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3" y="2360662"/>
            <a:ext cx="1670050" cy="1665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6" y="2360662"/>
            <a:ext cx="1834092" cy="2083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6" y="4025899"/>
            <a:ext cx="3429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" y="3870938"/>
            <a:ext cx="2990320" cy="27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67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5133"/>
            <a:ext cx="10515600" cy="532183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 smtClean="0"/>
              <a:t>Number of Producers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Taxes and Subsidies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Profit Opportunities of Other goods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Technology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Cost of Resources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Producers Future Price Expectations (prices they can charge)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Number of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More producers = more supply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FF"/>
                </a:solidFill>
              </a:rPr>
              <a:t>Less producers = less supply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026" name="Picture 2" descr="C:\Documents and Settings\YJR14313\Local Settings\Temporary Internet Files\Content.IE5\6KT2UUAQ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1"/>
            <a:ext cx="2603500" cy="1952625"/>
          </a:xfrm>
          <a:prstGeom prst="rect">
            <a:avLst/>
          </a:prstGeom>
          <a:noFill/>
        </p:spPr>
      </p:pic>
      <p:pic>
        <p:nvPicPr>
          <p:cNvPr id="1027" name="Picture 3" descr="C:\Documents and Settings\YJR14313\Local Settings\Temporary Internet Files\Content.IE5\V2ES8NZL\MC9004394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2514600" cy="2514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5410200" y="4876800"/>
            <a:ext cx="1981200" cy="1447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Taxes and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391400" cy="4525963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Taxes</a:t>
            </a:r>
            <a:r>
              <a:rPr lang="en-US" dirty="0" smtClean="0"/>
              <a:t> – what the government charges you</a:t>
            </a:r>
          </a:p>
          <a:p>
            <a:pPr lvl="1" algn="r"/>
            <a:r>
              <a:rPr lang="en-US" dirty="0" smtClean="0"/>
              <a:t>make </a:t>
            </a:r>
            <a:r>
              <a:rPr lang="en-US" dirty="0"/>
              <a:t>it more expensive to produce so </a:t>
            </a:r>
            <a:r>
              <a:rPr lang="en-US" dirty="0">
                <a:solidFill>
                  <a:srgbClr val="FF0000"/>
                </a:solidFill>
              </a:rPr>
              <a:t>supply decreases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Subsidy </a:t>
            </a:r>
            <a:r>
              <a:rPr lang="en-US" dirty="0" smtClean="0"/>
              <a:t>– what the government pays people to do something</a:t>
            </a:r>
          </a:p>
          <a:p>
            <a:pPr lvl="1"/>
            <a:r>
              <a:rPr lang="en-US" dirty="0"/>
              <a:t>make it </a:t>
            </a:r>
            <a:r>
              <a:rPr lang="en-US" dirty="0" smtClean="0"/>
              <a:t>less </a:t>
            </a:r>
            <a:r>
              <a:rPr lang="en-US" dirty="0"/>
              <a:t>expensive to produce so </a:t>
            </a:r>
            <a:r>
              <a:rPr lang="en-US" dirty="0">
                <a:solidFill>
                  <a:srgbClr val="00B050"/>
                </a:solidFill>
              </a:rPr>
              <a:t>supply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increases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pic>
        <p:nvPicPr>
          <p:cNvPr id="2050" name="Picture 2" descr="C:\Users\jenuen\AppData\Local\Microsoft\Windows\Temporary Internet Files\Content.IE5\L6JLJUJH\MC9001493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1"/>
            <a:ext cx="1855416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nuen\AppData\Local\Microsoft\Windows\Temporary Internet Files\Content.IE5\L6JLJUJH\MC9003794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7" y="4652240"/>
            <a:ext cx="1814513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Profit Opportunities Producing Other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Sellers make more profits selling a different product</a:t>
            </a:r>
          </a:p>
          <a:p>
            <a:pPr lvl="1"/>
            <a:r>
              <a:rPr lang="en-US" dirty="0" smtClean="0"/>
              <a:t>They will switch </a:t>
            </a:r>
          </a:p>
          <a:p>
            <a:pPr lvl="1"/>
            <a:r>
              <a:rPr lang="en-US" dirty="0" smtClean="0"/>
              <a:t>Supply of the </a:t>
            </a:r>
            <a:r>
              <a:rPr lang="en-US" dirty="0" smtClean="0">
                <a:solidFill>
                  <a:srgbClr val="00B050"/>
                </a:solidFill>
              </a:rPr>
              <a:t>original good falls</a:t>
            </a:r>
          </a:p>
          <a:p>
            <a:pPr lvl="1"/>
            <a:r>
              <a:rPr lang="en-US" dirty="0" smtClean="0"/>
              <a:t>Supply of the </a:t>
            </a:r>
            <a:r>
              <a:rPr lang="en-US" dirty="0" smtClean="0">
                <a:solidFill>
                  <a:srgbClr val="FF0000"/>
                </a:solidFill>
              </a:rPr>
              <a:t>different good rises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 descr="C:\Users\jenuen\AppData\Local\Microsoft\Windows\Temporary Internet Files\Content.IE5\8UFCH6PU\MC90043476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80" y="4278031"/>
            <a:ext cx="1761121" cy="17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nuen\AppData\Local\Microsoft\Windows\Temporary Internet Files\Content.IE5\2J5IMW0B\MC9003512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2198"/>
            <a:ext cx="1066800" cy="20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1110" y="60717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Profits: 50¢ each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2611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Profits: 75¢ each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8201" y="4769083"/>
            <a:ext cx="1576859" cy="914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391400" cy="4525963"/>
          </a:xfrm>
        </p:spPr>
        <p:txBody>
          <a:bodyPr>
            <a:normAutofit/>
          </a:bodyPr>
          <a:lstStyle/>
          <a:p>
            <a:pPr lvl="2"/>
            <a:r>
              <a:rPr lang="en-US" sz="4400" dirty="0"/>
              <a:t>Technology makes us work faster and more efficiently so producers can make more goods and services</a:t>
            </a:r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8038" y="4456113"/>
            <a:ext cx="1795462" cy="1833562"/>
          </a:xfrm>
          <a:prstGeom prst="rect">
            <a:avLst/>
          </a:prstGeom>
          <a:noFill/>
        </p:spPr>
      </p:pic>
      <p:pic>
        <p:nvPicPr>
          <p:cNvPr id="1027" name="Picture 3" descr="C:\Documents and Settings\YJR14313\Local Settings\Temporary Internet Files\Content.IE5\6KT2UUAQ\MC90044134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260985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8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Cost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Costs increase </a:t>
            </a:r>
            <a:r>
              <a:rPr lang="en-US" dirty="0" smtClean="0"/>
              <a:t>=more expensive to produce</a:t>
            </a:r>
          </a:p>
          <a:p>
            <a:pPr lvl="1"/>
            <a:r>
              <a:rPr lang="en-US" dirty="0" smtClean="0"/>
              <a:t>Good or service </a:t>
            </a:r>
            <a:r>
              <a:rPr lang="en-US" dirty="0" smtClean="0">
                <a:solidFill>
                  <a:srgbClr val="00B0F0"/>
                </a:solidFill>
              </a:rPr>
              <a:t>supply decreases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B0F0"/>
                </a:solidFill>
              </a:rPr>
              <a:t>Costs </a:t>
            </a:r>
            <a:r>
              <a:rPr lang="en-US" dirty="0" smtClean="0">
                <a:solidFill>
                  <a:srgbClr val="00B0F0"/>
                </a:solidFill>
              </a:rPr>
              <a:t>decrease </a:t>
            </a:r>
            <a:r>
              <a:rPr lang="en-US" dirty="0" smtClean="0"/>
              <a:t>=less </a:t>
            </a:r>
            <a:r>
              <a:rPr lang="en-US" dirty="0"/>
              <a:t>expensive to produce</a:t>
            </a:r>
          </a:p>
          <a:p>
            <a:pPr lvl="1"/>
            <a:r>
              <a:rPr lang="en-US" dirty="0"/>
              <a:t>Good or service </a:t>
            </a:r>
            <a:r>
              <a:rPr lang="en-US" dirty="0">
                <a:solidFill>
                  <a:srgbClr val="00B0F0"/>
                </a:solidFill>
              </a:rPr>
              <a:t>supply </a:t>
            </a:r>
            <a:r>
              <a:rPr lang="en-US" dirty="0" smtClean="0">
                <a:solidFill>
                  <a:srgbClr val="00B0F0"/>
                </a:solidFill>
              </a:rPr>
              <a:t>increases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YJR14313\Local Settings\Temporary Internet Files\Content.IE5\CM7MFMEG\MC900231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063" y="4594226"/>
            <a:ext cx="1890712" cy="1812925"/>
          </a:xfrm>
          <a:prstGeom prst="rect">
            <a:avLst/>
          </a:prstGeom>
          <a:noFill/>
        </p:spPr>
      </p:pic>
      <p:pic>
        <p:nvPicPr>
          <p:cNvPr id="2051" name="Picture 3" descr="C:\Documents and Settings\YJR14313\Local Settings\Temporary Internet Files\Content.IE5\9F5B1DID\MC9002899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6" y="4035426"/>
            <a:ext cx="2982913" cy="2417763"/>
          </a:xfrm>
          <a:prstGeom prst="rect">
            <a:avLst/>
          </a:prstGeom>
          <a:noFill/>
        </p:spPr>
      </p:pic>
      <p:pic>
        <p:nvPicPr>
          <p:cNvPr id="2053" name="Picture 5" descr="C:\Documents and Settings\YJR14313\Local Settings\Temporary Internet Files\Content.IE5\V2ES8NZL\MC9002905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3839" y="269876"/>
            <a:ext cx="1423987" cy="131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Producers Future Price expectations (prices they can charge)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producers expect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prices to FALL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in the future </a:t>
            </a:r>
            <a:r>
              <a:rPr lang="en-US" dirty="0" smtClean="0"/>
              <a:t>they will try to sell as much as possible now so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supply increases today</a:t>
            </a:r>
          </a:p>
          <a:p>
            <a:endParaRPr lang="en-US" dirty="0" smtClean="0"/>
          </a:p>
          <a:p>
            <a:r>
              <a:rPr lang="en-US" dirty="0" smtClean="0"/>
              <a:t>If producers expect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prices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RISE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in the future </a:t>
            </a:r>
            <a:r>
              <a:rPr lang="en-US" dirty="0" smtClean="0"/>
              <a:t>they will wait to sell so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supply decreases today</a:t>
            </a:r>
          </a:p>
        </p:txBody>
      </p:sp>
      <p:pic>
        <p:nvPicPr>
          <p:cNvPr id="614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4705588"/>
            <a:ext cx="1371600" cy="1471375"/>
          </a:xfrm>
          <a:prstGeom prst="rect">
            <a:avLst/>
          </a:prstGeom>
          <a:noFill/>
        </p:spPr>
      </p:pic>
      <p:pic>
        <p:nvPicPr>
          <p:cNvPr id="6147" name="Picture 3" descr="C:\Documents and Settings\YJR14313\Local Settings\Temporary Internet Files\Content.IE5\6KT2UUAQ\MC9004417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1" y="4800601"/>
            <a:ext cx="1647825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5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Law of Supply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price a seller can charge for their good or service rises, the quantity supplied will increase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3420754" y="2934563"/>
            <a:ext cx="1485900" cy="2819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5608377" y="2559141"/>
            <a:ext cx="1143000" cy="29718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68454" y="3333974"/>
            <a:ext cx="19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660" y="3222463"/>
            <a:ext cx="19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9821" y="2847132"/>
            <a:ext cx="19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39714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"/>
            <a:ext cx="7467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Cardinal Diner makes and sells gingerbread cookies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costs them </a:t>
            </a:r>
            <a:r>
              <a:rPr lang="en-US" b="1" dirty="0" smtClean="0"/>
              <a:t>10¢</a:t>
            </a:r>
            <a:r>
              <a:rPr lang="en-US" dirty="0" smtClean="0"/>
              <a:t> to make the cookies so they have to charge at least </a:t>
            </a:r>
            <a:r>
              <a:rPr lang="en-US" b="1" dirty="0" smtClean="0"/>
              <a:t>10¢</a:t>
            </a:r>
            <a:r>
              <a:rPr lang="en-US" dirty="0" smtClean="0"/>
              <a:t> for them.</a:t>
            </a:r>
          </a:p>
          <a:p>
            <a:pPr lvl="1"/>
            <a:r>
              <a:rPr lang="en-US" dirty="0" smtClean="0"/>
              <a:t>They don’t make any money at this price though so they don’t make very many cookies.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they can charge </a:t>
            </a:r>
            <a:r>
              <a:rPr lang="en-US" b="1" dirty="0" smtClean="0"/>
              <a:t>20¢ </a:t>
            </a:r>
            <a:r>
              <a:rPr lang="en-US" dirty="0" smtClean="0"/>
              <a:t>per cookie they will make </a:t>
            </a:r>
            <a:r>
              <a:rPr lang="en-US" b="1" dirty="0" smtClean="0"/>
              <a:t>100 </a:t>
            </a:r>
            <a:r>
              <a:rPr lang="en-US" dirty="0" smtClean="0"/>
              <a:t>cookies to sell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they can charge </a:t>
            </a:r>
            <a:r>
              <a:rPr lang="en-US" b="1" dirty="0" smtClean="0"/>
              <a:t>30¢ </a:t>
            </a:r>
            <a:r>
              <a:rPr lang="en-US" dirty="0" smtClean="0"/>
              <a:t>per cookie they will make </a:t>
            </a:r>
            <a:r>
              <a:rPr lang="en-US" b="1" dirty="0" smtClean="0"/>
              <a:t>200</a:t>
            </a:r>
            <a:r>
              <a:rPr lang="en-US" dirty="0" smtClean="0"/>
              <a:t> cookies to sell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Why do they make more?</a:t>
            </a:r>
            <a:endParaRPr lang="en-US" dirty="0"/>
          </a:p>
        </p:txBody>
      </p:sp>
      <p:pic>
        <p:nvPicPr>
          <p:cNvPr id="2051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78" y="363644"/>
            <a:ext cx="103663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49" y="320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00" y="4984650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58" y="4984650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5" y="5029005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43" y="5035533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78" y="5032121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75" y="5068164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59" y="32370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97" y="32370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05" y="32370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43" y="323709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32" y="320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70" y="320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29" y="328456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82" y="451380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8" y="509788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94" y="5068164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93" y="451380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31" y="455049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69" y="455049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77" y="455049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15" y="455049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04" y="4513802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jenuen\AppData\Local\Microsoft\Windows\Temporary Internet Files\Content.IE5\Z13KKYT2\MC9004397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01" y="4597963"/>
            <a:ext cx="434158" cy="4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know what price will eventually be charged?</a:t>
            </a:r>
          </a:p>
          <a:p>
            <a:pPr lvl="1"/>
            <a:r>
              <a:rPr lang="en-US" dirty="0" smtClean="0"/>
              <a:t>We use a Supply schedule and a Demand schedule</a:t>
            </a:r>
          </a:p>
          <a:p>
            <a:pPr lvl="2"/>
            <a:r>
              <a:rPr lang="en-US" dirty="0" smtClean="0"/>
              <a:t>A list of quantity supplied and quantity demand at a range of prices</a:t>
            </a:r>
          </a:p>
          <a:p>
            <a:pPr lvl="2"/>
            <a:endParaRPr lang="en-US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Chicken sandwiches</a:t>
            </a:r>
          </a:p>
          <a:p>
            <a:pPr lvl="2"/>
            <a:r>
              <a:rPr lang="en-US" dirty="0" smtClean="0"/>
              <a:t>At </a:t>
            </a:r>
            <a:r>
              <a:rPr lang="en-US" b="1" dirty="0" smtClean="0"/>
              <a:t>$1</a:t>
            </a:r>
            <a:r>
              <a:rPr lang="en-US" dirty="0" smtClean="0"/>
              <a:t> consumers will demand</a:t>
            </a:r>
          </a:p>
          <a:p>
            <a:pPr marL="914400" lvl="2" indent="0">
              <a:buNone/>
            </a:pPr>
            <a:r>
              <a:rPr lang="en-US" b="1" dirty="0" smtClean="0"/>
              <a:t>43</a:t>
            </a:r>
            <a:r>
              <a:rPr lang="en-US" dirty="0" smtClean="0"/>
              <a:t> chicken sandwiches but </a:t>
            </a:r>
          </a:p>
          <a:p>
            <a:pPr marL="914400" lvl="2" indent="0">
              <a:buNone/>
            </a:pPr>
            <a:r>
              <a:rPr lang="en-US" dirty="0" smtClean="0"/>
              <a:t>producers will only supply </a:t>
            </a:r>
            <a:r>
              <a:rPr lang="en-US" b="1" dirty="0" smtClean="0"/>
              <a:t>1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781800" y="3429000"/>
          <a:ext cx="3124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Supplied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Demand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AutoShape 2" descr="http://www.google.com/url?sa=i&amp;source=images&amp;cd=&amp;docid=1O91LpTkyvL-1M&amp;tbnid=cZVIGrr-vwo9eM:&amp;ved=0CAUQjBwwAA&amp;url=http%3A%2F%2Fsouthernbite.com%2Fwp-content%2Fuploads%2F2010%2F06%2FChickenSandwich.jpg&amp;ei=u9YJUZLOOpOo8QSZgIHIDg&amp;psig=AFQjCNFfurJrM-gxg-eDlZtTAZLdTz3--Q&amp;ust=1359685691993297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22" y="5281915"/>
            <a:ext cx="203804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Determinants of Supply</a:t>
            </a:r>
          </a:p>
          <a:p>
            <a:pPr lvl="1"/>
            <a:r>
              <a:rPr lang="en-US" sz="4000" i="1" dirty="0"/>
              <a:t>Factors that change supply curve</a:t>
            </a:r>
            <a:r>
              <a:rPr lang="en-US" sz="6800" dirty="0"/>
              <a:t>	</a:t>
            </a:r>
            <a:endParaRPr lang="en-US" sz="6800" i="1" u="sng" dirty="0"/>
          </a:p>
        </p:txBody>
      </p:sp>
    </p:spTree>
    <p:extLst>
      <p:ext uri="{BB962C8B-B14F-4D97-AF65-F5344CB8AC3E}">
        <p14:creationId xmlns:p14="http://schemas.microsoft.com/office/powerpoint/2010/main" val="1920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04" y="4452127"/>
            <a:ext cx="2263172" cy="171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7" y="2980174"/>
            <a:ext cx="2263172" cy="1718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71" y="3266794"/>
            <a:ext cx="2263172" cy="1718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9" y="1690688"/>
            <a:ext cx="2263172" cy="1718734"/>
          </a:xfrm>
          <a:prstGeom prst="rect">
            <a:avLst/>
          </a:prstGeom>
        </p:spPr>
      </p:pic>
      <p:pic>
        <p:nvPicPr>
          <p:cNvPr id="1032" name="Picture 8" descr="Student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18" y="1975981"/>
            <a:ext cx="16383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8218" y="1975981"/>
            <a:ext cx="1818546" cy="217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251">
            <a:off x="5697779" y="787171"/>
            <a:ext cx="3502645" cy="2335097"/>
          </a:xfrm>
          <a:prstGeom prst="rect">
            <a:avLst/>
          </a:prstGeom>
        </p:spPr>
      </p:pic>
      <p:pic>
        <p:nvPicPr>
          <p:cNvPr id="4" name="Picture 3" descr="C:\Users\jenuen\AppData\Local\Microsoft\Windows\Temporary Internet Files\Content.IE5\8UFCH6PU\MC90043476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80" y="4278031"/>
            <a:ext cx="1761121" cy="17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1110" y="60717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Profits: 50¢ 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626114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Profits: 75¢ each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21" y="4262447"/>
            <a:ext cx="1239387" cy="17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1375342"/>
            <a:ext cx="5071533" cy="337764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369733" y="3310467"/>
            <a:ext cx="1727200" cy="2184400"/>
          </a:xfrm>
          <a:prstGeom prst="wedgeEllipseCallout">
            <a:avLst>
              <a:gd name="adj1" fmla="val -53676"/>
              <a:gd name="adj2" fmla="val 59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dijo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5" y="1438283"/>
            <a:ext cx="59626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116667" y="584200"/>
            <a:ext cx="3090333" cy="1583267"/>
          </a:xfrm>
          <a:prstGeom prst="wedgeEllipseCallout">
            <a:avLst>
              <a:gd name="adj1" fmla="val -50422"/>
              <a:gd name="adj2" fmla="val 41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Ooh cheap resources!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566333" y="2540000"/>
            <a:ext cx="2946400" cy="1981200"/>
          </a:xfrm>
          <a:prstGeom prst="wedgeEllipseCallout">
            <a:avLst>
              <a:gd name="adj1" fmla="val -43534"/>
              <a:gd name="adj2" fmla="val -72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want to make stuff!</a:t>
            </a:r>
            <a:endParaRPr lang="en-US" dirty="0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124396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5" y="4193750"/>
            <a:ext cx="3464983" cy="2597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000504"/>
            <a:ext cx="396240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446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supply</vt:lpstr>
      <vt:lpstr>Law of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Number of producers</vt:lpstr>
      <vt:lpstr>2. Taxes and Subsidies</vt:lpstr>
      <vt:lpstr>3. Profit Opportunities Producing Other Goods</vt:lpstr>
      <vt:lpstr>4. Technology</vt:lpstr>
      <vt:lpstr>5. Cost of Resources</vt:lpstr>
      <vt:lpstr>6. Producers Future Price expectations (prices they can charge)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</dc:title>
  <dc:creator>Elizabeth Foster</dc:creator>
  <cp:lastModifiedBy>Elizabeth Foster</cp:lastModifiedBy>
  <cp:revision>16</cp:revision>
  <dcterms:created xsi:type="dcterms:W3CDTF">2015-08-21T19:25:52Z</dcterms:created>
  <dcterms:modified xsi:type="dcterms:W3CDTF">2018-08-19T21:40:42Z</dcterms:modified>
</cp:coreProperties>
</file>