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3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5EAA9-9DFA-45E0-9A39-1C61FA4DE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5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6473-C698-4331-A3E9-767B178019A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50D8-F340-43AA-ABD0-84BF3836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600">
                <a:latin typeface="Hooked on Booze" pitchFamily="2" charset="0"/>
              </a:rPr>
              <a:t>Is there anything we can do to maintain a stable economy?</a:t>
            </a:r>
          </a:p>
        </p:txBody>
      </p:sp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4419600" y="1981201"/>
            <a:ext cx="3352800" cy="399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asily amused"/>
              </a:rPr>
              <a:t>YES!!!</a:t>
            </a:r>
          </a:p>
        </p:txBody>
      </p:sp>
    </p:spTree>
    <p:extLst>
      <p:ext uri="{BB962C8B-B14F-4D97-AF65-F5344CB8AC3E}">
        <p14:creationId xmlns:p14="http://schemas.microsoft.com/office/powerpoint/2010/main" val="41361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18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do it?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en-US" altLang="en-US" sz="3600"/>
              <a:t>Monetary Policy (The Fed)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en-US" altLang="en-US" sz="3600"/>
              <a:t>Fiscal Policy (Congress)</a:t>
            </a:r>
          </a:p>
        </p:txBody>
      </p:sp>
    </p:spTree>
    <p:extLst>
      <p:ext uri="{BB962C8B-B14F-4D97-AF65-F5344CB8AC3E}">
        <p14:creationId xmlns:p14="http://schemas.microsoft.com/office/powerpoint/2010/main" val="3679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u="sng"/>
              <a:t>The Business Cycle</a:t>
            </a:r>
            <a:r>
              <a:rPr lang="en-US" altLang="en-US" sz="3200"/>
              <a:t>: the regular ups and downs in an economy</a:t>
            </a:r>
          </a:p>
        </p:txBody>
      </p:sp>
      <p:sp>
        <p:nvSpPr>
          <p:cNvPr id="70659" name="Freeform 5"/>
          <p:cNvSpPr>
            <a:spLocks/>
          </p:cNvSpPr>
          <p:nvPr/>
        </p:nvSpPr>
        <p:spPr bwMode="auto">
          <a:xfrm>
            <a:off x="1981200" y="2971800"/>
            <a:ext cx="8229600" cy="2819400"/>
          </a:xfrm>
          <a:custGeom>
            <a:avLst/>
            <a:gdLst>
              <a:gd name="T0" fmla="*/ 0 w 5184"/>
              <a:gd name="T1" fmla="*/ 2147483647 h 1776"/>
              <a:gd name="T2" fmla="*/ 2147483647 w 5184"/>
              <a:gd name="T3" fmla="*/ 2147483647 h 1776"/>
              <a:gd name="T4" fmla="*/ 2147483647 w 5184"/>
              <a:gd name="T5" fmla="*/ 2147483647 h 1776"/>
              <a:gd name="T6" fmla="*/ 2147483647 w 5184"/>
              <a:gd name="T7" fmla="*/ 0 h 1776"/>
              <a:gd name="T8" fmla="*/ 2147483647 w 5184"/>
              <a:gd name="T9" fmla="*/ 2147483647 h 1776"/>
              <a:gd name="T10" fmla="*/ 2147483647 w 5184"/>
              <a:gd name="T11" fmla="*/ 2147483647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84"/>
              <a:gd name="T19" fmla="*/ 0 h 1776"/>
              <a:gd name="T20" fmla="*/ 5184 w 5184"/>
              <a:gd name="T21" fmla="*/ 1776 h 1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84" h="1776">
                <a:moveTo>
                  <a:pt x="0" y="1776"/>
                </a:moveTo>
                <a:cubicBezTo>
                  <a:pt x="392" y="984"/>
                  <a:pt x="784" y="192"/>
                  <a:pt x="1152" y="144"/>
                </a:cubicBezTo>
                <a:cubicBezTo>
                  <a:pt x="1520" y="96"/>
                  <a:pt x="1816" y="1512"/>
                  <a:pt x="2208" y="1488"/>
                </a:cubicBezTo>
                <a:cubicBezTo>
                  <a:pt x="2600" y="1464"/>
                  <a:pt x="3120" y="0"/>
                  <a:pt x="3504" y="0"/>
                </a:cubicBezTo>
                <a:cubicBezTo>
                  <a:pt x="3888" y="0"/>
                  <a:pt x="4232" y="1392"/>
                  <a:pt x="4512" y="1488"/>
                </a:cubicBezTo>
                <a:cubicBezTo>
                  <a:pt x="4792" y="1584"/>
                  <a:pt x="5072" y="728"/>
                  <a:pt x="5184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676400" y="3606800"/>
            <a:ext cx="3017838" cy="825500"/>
          </a:xfrm>
          <a:prstGeom prst="rect">
            <a:avLst/>
          </a:prstGeom>
          <a:solidFill>
            <a:srgbClr val="00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FatStack BB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FatStack BB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9pPr>
          </a:lstStyle>
          <a:p>
            <a:r>
              <a:rPr lang="en-US" altLang="en-US" sz="1600" b="1" i="1" u="sng">
                <a:latin typeface="Verdana" panose="020B0604030504040204" pitchFamily="34" charset="0"/>
              </a:rPr>
              <a:t>Expansion</a:t>
            </a:r>
            <a:r>
              <a:rPr lang="en-US" altLang="en-US" sz="1600">
                <a:latin typeface="Verdana" panose="020B060403050404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Period of economic growth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GDP</a:t>
            </a:r>
          </a:p>
        </p:txBody>
      </p:sp>
      <p:sp>
        <p:nvSpPr>
          <p:cNvPr id="70661" name="Line 7"/>
          <p:cNvSpPr>
            <a:spLocks noChangeShapeType="1"/>
          </p:cNvSpPr>
          <p:nvPr/>
        </p:nvSpPr>
        <p:spPr bwMode="auto">
          <a:xfrm flipV="1">
            <a:off x="2514600" y="4191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819401" y="1752600"/>
            <a:ext cx="3217863" cy="825500"/>
          </a:xfrm>
          <a:prstGeom prst="rect">
            <a:avLst/>
          </a:prstGeom>
          <a:solidFill>
            <a:srgbClr val="00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FatStack BB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FatStack BB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9pPr>
          </a:lstStyle>
          <a:p>
            <a:r>
              <a:rPr lang="en-US" altLang="en-US" sz="1600" b="1" i="1" u="sng">
                <a:latin typeface="Verdana" panose="020B0604030504040204" pitchFamily="34" charset="0"/>
              </a:rPr>
              <a:t>Peak</a:t>
            </a:r>
            <a:r>
              <a:rPr lang="en-US" altLang="en-US" sz="1600">
                <a:latin typeface="Verdana" panose="020B060403050404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Highest Point in an economy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Strong Economy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7010401" y="3581401"/>
            <a:ext cx="3368675" cy="1069975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FatStack BB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FatStack BB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9pPr>
          </a:lstStyle>
          <a:p>
            <a:r>
              <a:rPr lang="en-US" altLang="en-US" sz="1600" b="1" i="1" u="sng">
                <a:latin typeface="Verdana" panose="020B0604030504040204" pitchFamily="34" charset="0"/>
              </a:rPr>
              <a:t>Contraction</a:t>
            </a:r>
            <a:r>
              <a:rPr lang="en-US" altLang="en-US" sz="1600">
                <a:latin typeface="Verdana" panose="020B060403050404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Period of economic slowdown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GDP </a:t>
            </a:r>
          </a:p>
          <a:p>
            <a:r>
              <a:rPr lang="en-US" altLang="en-US" sz="1600">
                <a:latin typeface="Verdana" panose="020B0604030504040204" pitchFamily="34" charset="0"/>
              </a:rPr>
              <a:t>(or increasing at a slower rate)</a:t>
            </a:r>
          </a:p>
        </p:txBody>
      </p:sp>
      <p:sp>
        <p:nvSpPr>
          <p:cNvPr id="70664" name="Line 10"/>
          <p:cNvSpPr>
            <a:spLocks noChangeShapeType="1"/>
          </p:cNvSpPr>
          <p:nvPr/>
        </p:nvSpPr>
        <p:spPr bwMode="auto">
          <a:xfrm>
            <a:off x="7772400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3733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3733800" y="2667000"/>
            <a:ext cx="3733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4724400" y="5943601"/>
            <a:ext cx="3157538" cy="581025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FatStack BB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FatStack BB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FatStack B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atStack BB" pitchFamily="34" charset="0"/>
              </a:defRPr>
            </a:lvl9pPr>
          </a:lstStyle>
          <a:p>
            <a:r>
              <a:rPr lang="en-US" altLang="en-US" sz="1600" b="1" i="1" u="sng">
                <a:latin typeface="Verdana" panose="020B0604030504040204" pitchFamily="34" charset="0"/>
              </a:rPr>
              <a:t>Trough</a:t>
            </a:r>
            <a:r>
              <a:rPr lang="en-US" altLang="en-US" sz="1600" i="1">
                <a:latin typeface="Verdana" panose="020B060403050404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Lowest Point in an economy</a:t>
            </a: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V="1">
            <a:off x="54102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5410200" y="5410200"/>
            <a:ext cx="3581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flipV="1">
            <a:off x="2057400" y="4495800"/>
            <a:ext cx="3810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 flipV="1">
            <a:off x="6019800" y="3200400"/>
            <a:ext cx="914400" cy="1447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4191000" y="3352800"/>
            <a:ext cx="6858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8077200" y="3200400"/>
            <a:ext cx="8382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2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12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12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8" grpId="0" animBg="1"/>
      <p:bldP spid="112649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57" grpId="0" animBg="1"/>
      <p:bldP spid="112658" grpId="0" animBg="1"/>
      <p:bldP spid="1126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Money and the Money Supply	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/>
            <a:r>
              <a:rPr lang="en-US" altLang="en-US" sz="2500" dirty="0"/>
              <a:t>Money: anything that is generally accepted as final payment for g/s</a:t>
            </a:r>
          </a:p>
          <a:p>
            <a:pPr marL="552450" indent="-552450">
              <a:buNone/>
            </a:pPr>
            <a:endParaRPr lang="en-US" altLang="en-US" sz="2500" dirty="0"/>
          </a:p>
          <a:p>
            <a:pPr marL="552450" indent="-552450"/>
            <a:r>
              <a:rPr lang="en-US" altLang="en-US" sz="2500" dirty="0"/>
              <a:t>Money Supply: Currency (coins and paper $) in the hands of the public plus checking-type accounts</a:t>
            </a:r>
          </a:p>
          <a:p>
            <a:pPr marL="552450" indent="-552450">
              <a:buNone/>
            </a:pPr>
            <a:endParaRPr lang="en-US" altLang="en-US" sz="2500" dirty="0"/>
          </a:p>
          <a:p>
            <a:pPr marL="552450" indent="-552450"/>
            <a:r>
              <a:rPr lang="en-US" altLang="en-US" sz="2500" dirty="0"/>
              <a:t>The supply of money in the economy is important for </a:t>
            </a:r>
            <a:r>
              <a:rPr lang="en-US" altLang="en-US" sz="2500" dirty="0">
                <a:solidFill>
                  <a:srgbClr val="FF0000"/>
                </a:solidFill>
              </a:rPr>
              <a:t>price stability </a:t>
            </a:r>
            <a:r>
              <a:rPr lang="en-US" altLang="en-US" sz="2500" dirty="0"/>
              <a:t>and </a:t>
            </a:r>
            <a:r>
              <a:rPr lang="en-US" altLang="en-US" sz="2500" dirty="0">
                <a:solidFill>
                  <a:srgbClr val="FF0000"/>
                </a:solidFill>
              </a:rPr>
              <a:t>economic growth.</a:t>
            </a:r>
          </a:p>
          <a:p>
            <a:pPr marL="552450" indent="-552450">
              <a:buNone/>
            </a:pP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5870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Key Points about the Money Supply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>
              <a:buFont typeface="Wingdings" panose="05000000000000000000" pitchFamily="2" charset="2"/>
              <a:buAutoNum type="arabicPeriod"/>
            </a:pPr>
            <a:r>
              <a:rPr lang="en-US" altLang="en-US" b="1" i="1" dirty="0" smtClean="0">
                <a:solidFill>
                  <a:srgbClr val="FF0000"/>
                </a:solidFill>
              </a:rPr>
              <a:t>Too much money </a:t>
            </a:r>
            <a:r>
              <a:rPr lang="en-US" altLang="en-US" b="1" i="1" dirty="0" smtClean="0"/>
              <a:t>in the economy can cause </a:t>
            </a:r>
            <a:r>
              <a:rPr lang="en-US" altLang="en-US" b="1" i="1" dirty="0" smtClean="0">
                <a:solidFill>
                  <a:srgbClr val="FF0000"/>
                </a:solidFill>
              </a:rPr>
              <a:t>inflation.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476250" indent="-476250"/>
            <a:endParaRPr lang="en-US" altLang="en-US" u="sng" dirty="0" smtClean="0"/>
          </a:p>
          <a:p>
            <a:pPr marL="476250" indent="-476250"/>
            <a:r>
              <a:rPr lang="en-US" altLang="en-US" u="sng" dirty="0" smtClean="0"/>
              <a:t>Inflation</a:t>
            </a:r>
            <a:r>
              <a:rPr lang="en-US" altLang="en-US" dirty="0" smtClean="0"/>
              <a:t>: rise in the average price level of g/s</a:t>
            </a:r>
          </a:p>
          <a:p>
            <a:pPr marL="857250" lvl="1" indent="-400050"/>
            <a:r>
              <a:rPr lang="en-US" altLang="en-US" dirty="0" smtClean="0"/>
              <a:t>Money doesn’t “go as far”…it isn’t worth as much</a:t>
            </a:r>
          </a:p>
          <a:p>
            <a:pPr marL="476250" indent="-47625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8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 startAt="2"/>
            </a:pPr>
            <a:r>
              <a:rPr lang="en-US" altLang="en-US" b="1" i="1" dirty="0" smtClean="0">
                <a:solidFill>
                  <a:srgbClr val="FF0000"/>
                </a:solidFill>
              </a:rPr>
              <a:t>Too little money </a:t>
            </a:r>
            <a:r>
              <a:rPr lang="en-US" altLang="en-US" b="1" i="1" dirty="0" smtClean="0"/>
              <a:t>in the economy can lead to </a:t>
            </a:r>
            <a:r>
              <a:rPr lang="en-US" altLang="en-US" b="1" i="1" dirty="0" smtClean="0">
                <a:solidFill>
                  <a:srgbClr val="FF0000"/>
                </a:solidFill>
              </a:rPr>
              <a:t>falling prices and falling production.</a:t>
            </a:r>
          </a:p>
          <a:p>
            <a:pPr marL="552450" indent="-552450">
              <a:buNone/>
            </a:pPr>
            <a:endParaRPr lang="en-US" altLang="en-US" b="1" i="1" dirty="0" smtClean="0"/>
          </a:p>
          <a:p>
            <a:pPr marL="552450" indent="-552450"/>
            <a:r>
              <a:rPr lang="en-US" altLang="en-US" u="sng" dirty="0" smtClean="0"/>
              <a:t>Deflation</a:t>
            </a:r>
            <a:r>
              <a:rPr lang="en-US" altLang="en-US" dirty="0" smtClean="0"/>
              <a:t>: a decrease in the avg. price level of g/s</a:t>
            </a:r>
          </a:p>
          <a:p>
            <a:pPr marL="552450" indent="-55245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4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Money Supply Continued…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Federal Reserve controls the money supply through </a:t>
            </a:r>
            <a:r>
              <a:rPr lang="en-US" altLang="en-US" b="1" i="1" u="sng" smtClean="0"/>
              <a:t>monetary policy</a:t>
            </a:r>
            <a:r>
              <a:rPr lang="en-US" altLang="en-US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Monetary Policy works by increasing or decreasing the money supply.</a:t>
            </a:r>
          </a:p>
        </p:txBody>
      </p:sp>
    </p:spTree>
    <p:extLst>
      <p:ext uri="{BB962C8B-B14F-4D97-AF65-F5344CB8AC3E}">
        <p14:creationId xmlns:p14="http://schemas.microsoft.com/office/powerpoint/2010/main" val="33858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Federal Reserve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“The Fed”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bankers’ bank and the govt’s bank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Fed Board of Governors: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7 members appointed by the President, confirmed by the Senate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President appoints chairperson to a 4 year term</a:t>
            </a:r>
          </a:p>
        </p:txBody>
      </p:sp>
    </p:spTree>
    <p:extLst>
      <p:ext uri="{BB962C8B-B14F-4D97-AF65-F5344CB8AC3E}">
        <p14:creationId xmlns:p14="http://schemas.microsoft.com/office/powerpoint/2010/main" val="15539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Board of Governors – </a:t>
            </a:r>
          </a:p>
          <a:p>
            <a:pPr lvl="1">
              <a:defRPr/>
            </a:pPr>
            <a:r>
              <a:rPr lang="en-US" dirty="0"/>
              <a:t>7 members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Federal Open Market Committee (FOMC) – </a:t>
            </a:r>
          </a:p>
          <a:p>
            <a:pPr lvl="1">
              <a:defRPr/>
            </a:pPr>
            <a:r>
              <a:rPr lang="en-US" dirty="0"/>
              <a:t>sets Monetary Policy, comprise of Board of Governors plus 5 District Presidents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12 District Banks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Fed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500"/>
              <a:t>Current Chair:   Ben Bernanke</a:t>
            </a:r>
          </a:p>
        </p:txBody>
      </p:sp>
      <p:sp>
        <p:nvSpPr>
          <p:cNvPr id="7782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500"/>
          </a:p>
        </p:txBody>
      </p:sp>
      <p:pic>
        <p:nvPicPr>
          <p:cNvPr id="77829" name="Picture 7" descr="Photograph:Ben Bernanke, 200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752600"/>
            <a:ext cx="3171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out a dollar bill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9" y="1825625"/>
            <a:ext cx="9987562" cy="4351338"/>
          </a:xfrm>
        </p:spPr>
      </p:pic>
    </p:spTree>
    <p:extLst>
      <p:ext uri="{BB962C8B-B14F-4D97-AF65-F5344CB8AC3E}">
        <p14:creationId xmlns:p14="http://schemas.microsoft.com/office/powerpoint/2010/main" val="71855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Fed – 12 Regional Banks</a:t>
            </a:r>
          </a:p>
        </p:txBody>
      </p:sp>
      <p:sp>
        <p:nvSpPr>
          <p:cNvPr id="78851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500"/>
              <a:t>Located in major cities around the country</a:t>
            </a:r>
          </a:p>
          <a:p>
            <a:pPr eaLnBrk="1" hangingPunct="1"/>
            <a:r>
              <a:rPr lang="en-US" altLang="en-US" sz="2500"/>
              <a:t>Each bank has president chosen by board of directors (local business/banking community)</a:t>
            </a:r>
          </a:p>
        </p:txBody>
      </p:sp>
      <p:pic>
        <p:nvPicPr>
          <p:cNvPr id="78852" name="Picture 12" descr="Image map with links to other Federal Reserve Si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2133601"/>
            <a:ext cx="4568825" cy="3503613"/>
          </a:xfrm>
          <a:noFill/>
        </p:spPr>
      </p:pic>
    </p:spTree>
    <p:extLst>
      <p:ext uri="{BB962C8B-B14F-4D97-AF65-F5344CB8AC3E}">
        <p14:creationId xmlns:p14="http://schemas.microsoft.com/office/powerpoint/2010/main" val="31587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Tools of Monetary Policy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Stimulate Economy</a:t>
            </a:r>
            <a:r>
              <a:rPr lang="en-US" altLang="en-US" smtClean="0"/>
              <a:t> – Increase Money Supply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i="1" smtClean="0"/>
              <a:t>Control Inflation</a:t>
            </a:r>
            <a:r>
              <a:rPr lang="en-US" altLang="en-US" smtClean="0"/>
              <a:t> – Decrease Money Supply</a:t>
            </a:r>
          </a:p>
        </p:txBody>
      </p:sp>
    </p:spTree>
    <p:extLst>
      <p:ext uri="{BB962C8B-B14F-4D97-AF65-F5344CB8AC3E}">
        <p14:creationId xmlns:p14="http://schemas.microsoft.com/office/powerpoint/2010/main" val="21166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Tools of Monetary Policy (3)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en-US" altLang="en-US" b="1" u="sng" smtClean="0"/>
              <a:t>Open Market Operations</a:t>
            </a:r>
            <a:r>
              <a:rPr lang="en-US" altLang="en-US" smtClean="0"/>
              <a:t>: </a:t>
            </a:r>
          </a:p>
          <a:p>
            <a:pPr marL="933450" lvl="1" indent="-476250"/>
            <a:r>
              <a:rPr lang="en-US" altLang="en-US" smtClean="0"/>
              <a:t>when the Fed buys or sells U.S. govt. securities (bonds)</a:t>
            </a:r>
          </a:p>
          <a:p>
            <a:pPr marL="933450" lvl="1" indent="-476250"/>
            <a:r>
              <a:rPr lang="en-US" altLang="en-US" smtClean="0"/>
              <a:t>Buy securities…more money in circulation (stimulate economy)</a:t>
            </a:r>
          </a:p>
          <a:p>
            <a:pPr marL="933450" lvl="1" indent="-476250"/>
            <a:r>
              <a:rPr lang="en-US" altLang="en-US" smtClean="0"/>
              <a:t>Sell securities…less money in circulation (slow down economy)</a:t>
            </a:r>
          </a:p>
        </p:txBody>
      </p:sp>
    </p:spTree>
    <p:extLst>
      <p:ext uri="{BB962C8B-B14F-4D97-AF65-F5344CB8AC3E}">
        <p14:creationId xmlns:p14="http://schemas.microsoft.com/office/powerpoint/2010/main" val="39175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Govt. Bonds/Securities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Essentially…a loan to the US Govt.</a:t>
            </a:r>
          </a:p>
        </p:txBody>
      </p:sp>
      <p:pic>
        <p:nvPicPr>
          <p:cNvPr id="81924" name="Picture 5" descr="pp_us_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78114"/>
            <a:ext cx="27781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7" descr="pp_us_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667000"/>
            <a:ext cx="27162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…with a promise of earning interest!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8" name="Picture 5" descr="maree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438400"/>
            <a:ext cx="81946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Tools of Monetary Policy: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 startAt="2"/>
            </a:pPr>
            <a:r>
              <a:rPr lang="en-US" altLang="en-US" b="1" u="sng" smtClean="0"/>
              <a:t>Changes in Discount Rate</a:t>
            </a:r>
            <a:r>
              <a:rPr lang="en-US" altLang="en-US" smtClean="0"/>
              <a:t>:</a:t>
            </a:r>
          </a:p>
          <a:p>
            <a:pPr marL="933450" lvl="1" indent="-476250"/>
            <a:r>
              <a:rPr lang="en-US" altLang="en-US" smtClean="0"/>
              <a:t>The interest rate the Fed charges on loans to banks</a:t>
            </a:r>
          </a:p>
          <a:p>
            <a:pPr marL="933450" lvl="1" indent="-476250"/>
            <a:r>
              <a:rPr lang="en-US" altLang="en-US" smtClean="0"/>
              <a:t>Lower rate…banks are encouraged to make more loans (money supply increases)</a:t>
            </a:r>
          </a:p>
          <a:p>
            <a:pPr marL="933450" lvl="1" indent="-476250"/>
            <a:r>
              <a:rPr lang="en-US" altLang="en-US" smtClean="0"/>
              <a:t>Raise rate…banks are discouraged from making loans (money supply decreases)</a:t>
            </a:r>
          </a:p>
          <a:p>
            <a:pPr marL="552450" indent="-55245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09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Tools of Monetary Policy: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 startAt="3"/>
            </a:pPr>
            <a:r>
              <a:rPr lang="en-US" altLang="en-US" sz="2500" b="1" u="sng"/>
              <a:t>Changes in Reserve Requirement</a:t>
            </a:r>
            <a:r>
              <a:rPr lang="en-US" altLang="en-US" sz="2500"/>
              <a:t>:</a:t>
            </a:r>
          </a:p>
          <a:p>
            <a:pPr marL="933450" lvl="1" indent="-476250"/>
            <a:r>
              <a:rPr lang="en-US" altLang="en-US"/>
              <a:t>The minimum percentage of deposits that banks must keep on reserve to back up checking-type accounts</a:t>
            </a:r>
          </a:p>
          <a:p>
            <a:pPr marL="933450" lvl="1" indent="-476250"/>
            <a:r>
              <a:rPr lang="en-US" altLang="en-US"/>
              <a:t>Lower reserve requirement…banks have more money to lend (increases money supply)</a:t>
            </a:r>
          </a:p>
          <a:p>
            <a:pPr marL="933450" lvl="1" indent="-476250"/>
            <a:r>
              <a:rPr lang="en-US" altLang="en-US"/>
              <a:t>Raise reserve requirement…banks have less to lend (decreases money supply)</a:t>
            </a:r>
          </a:p>
        </p:txBody>
      </p:sp>
    </p:spTree>
    <p:extLst>
      <p:ext uri="{BB962C8B-B14F-4D97-AF65-F5344CB8AC3E}">
        <p14:creationId xmlns:p14="http://schemas.microsoft.com/office/powerpoint/2010/main" val="11254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5" y="1825625"/>
            <a:ext cx="10263749" cy="4351338"/>
          </a:xfrm>
        </p:spPr>
      </p:pic>
    </p:spTree>
    <p:extLst>
      <p:ext uri="{BB962C8B-B14F-4D97-AF65-F5344CB8AC3E}">
        <p14:creationId xmlns:p14="http://schemas.microsoft.com/office/powerpoint/2010/main" val="191066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Banks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0249" y="1825626"/>
          <a:ext cx="9531502" cy="4351336"/>
        </p:xfrm>
        <a:graphic>
          <a:graphicData uri="http://schemas.openxmlformats.org/drawingml/2006/table">
            <a:tbl>
              <a:tblPr/>
              <a:tblGrid>
                <a:gridCol w="42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5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883" marR="82883" marT="41441" marB="41441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883" marR="82883" marT="41441" marB="4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3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Federal</a:t>
                      </a:r>
                      <a:br>
                        <a:rPr lang="en-US" sz="1600" b="1"/>
                      </a:br>
                      <a:r>
                        <a:rPr lang="en-US" sz="1600" b="1"/>
                        <a:t>Reserve Bank</a:t>
                      </a:r>
                      <a:endParaRPr lang="en-US" sz="1600"/>
                    </a:p>
                  </a:txBody>
                  <a:tcPr marL="20721" marR="20721" marT="20721" marB="20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Letter</a:t>
                      </a:r>
                      <a:endParaRPr lang="en-US" sz="1600"/>
                    </a:p>
                  </a:txBody>
                  <a:tcPr marL="20721" marR="20721" marT="20721" marB="20721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Number</a:t>
                      </a:r>
                      <a:endParaRPr lang="en-US" sz="1600"/>
                    </a:p>
                  </a:txBody>
                  <a:tcPr marL="20721" marR="20721" marT="20721" marB="20721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Boston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New York City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Philadelphia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Cleveland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Richmond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Atlanta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Chicago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St. Louis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Minneapolis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Kansas City, MO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Dallas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San Francisco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marL="20721" marR="20721" marT="20721" marB="207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34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this is?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690688"/>
            <a:ext cx="7309196" cy="4736359"/>
          </a:xfrm>
        </p:spPr>
      </p:pic>
    </p:spTree>
    <p:extLst>
      <p:ext uri="{BB962C8B-B14F-4D97-AF65-F5344CB8AC3E}">
        <p14:creationId xmlns:p14="http://schemas.microsoft.com/office/powerpoint/2010/main" val="394818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1358179"/>
            <a:ext cx="7309196" cy="4736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2105199"/>
            <a:ext cx="4572000" cy="3429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931920" y="1263535"/>
            <a:ext cx="2410691" cy="27377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would you do that?!!!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8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Fed”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05098"/>
            <a:ext cx="6028607" cy="4015980"/>
          </a:xfrm>
        </p:spPr>
      </p:pic>
      <p:sp>
        <p:nvSpPr>
          <p:cNvPr id="5" name="Oval Callout 4"/>
          <p:cNvSpPr/>
          <p:nvPr/>
        </p:nvSpPr>
        <p:spPr>
          <a:xfrm>
            <a:off x="3840480" y="648393"/>
            <a:ext cx="2601884" cy="2726574"/>
          </a:xfrm>
          <a:prstGeom prst="wedgeEllipseCallout">
            <a:avLst>
              <a:gd name="adj1" fmla="val 87474"/>
              <a:gd name="adj2" fmla="val 55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controlling that money!!!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905000" y="304801"/>
            <a:ext cx="8763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				</a:t>
            </a:r>
            <a:r>
              <a:rPr lang="en-US" altLang="en-US" sz="4900" b="1" dirty="0" smtClean="0">
                <a:solidFill>
                  <a:srgbClr val="FF0000"/>
                </a:solidFill>
              </a:rPr>
              <a:t>INFLATION!!</a:t>
            </a:r>
            <a:endParaRPr lang="en-US" altLang="en-US" sz="4900" b="1" dirty="0">
              <a:solidFill>
                <a:srgbClr val="FF0000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1905000" y="1981200"/>
            <a:ext cx="3124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0292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34000" y="1981200"/>
            <a:ext cx="17526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086600" y="6248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 rot="-3324133">
            <a:off x="728663" y="3843338"/>
            <a:ext cx="51625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Expansion</a:t>
            </a:r>
          </a:p>
        </p:txBody>
      </p:sp>
      <p:pic>
        <p:nvPicPr>
          <p:cNvPr id="29704" name="Picture 8" descr="MCj015700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1968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66700" y="383447"/>
            <a:ext cx="396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The 1</a:t>
            </a:r>
            <a:r>
              <a:rPr lang="en-US" altLang="en-US" sz="2400" baseline="30000" dirty="0">
                <a:latin typeface="Bookman Old Style" pitchFamily="18" charset="0"/>
              </a:rPr>
              <a:t>st</a:t>
            </a:r>
            <a:r>
              <a:rPr lang="en-US" altLang="en-US" sz="2400" dirty="0">
                <a:latin typeface="Bookman Old Style" pitchFamily="18" charset="0"/>
              </a:rPr>
              <a:t> stage: when the economy has economic growth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Bookman Old Style" pitchFamily="18" charset="0"/>
              </a:rPr>
              <a:t>GDP </a:t>
            </a:r>
            <a:r>
              <a:rPr lang="en-US" altLang="en-US" sz="2400" dirty="0">
                <a:latin typeface="Bookman Old Style" pitchFamily="18" charset="0"/>
              </a:rPr>
              <a:t>is rising</a:t>
            </a:r>
          </a:p>
        </p:txBody>
      </p:sp>
    </p:spTree>
    <p:extLst>
      <p:ext uri="{BB962C8B-B14F-4D97-AF65-F5344CB8AC3E}">
        <p14:creationId xmlns:p14="http://schemas.microsoft.com/office/powerpoint/2010/main" val="33188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things the “Fed” can do to get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money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 of the economy </a:t>
            </a:r>
            <a:r>
              <a:rPr lang="en-US" b="1" dirty="0" smtClean="0">
                <a:solidFill>
                  <a:srgbClr val="FF0000"/>
                </a:solidFill>
              </a:rPr>
              <a:t>(fix inflation)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1. Sell bonds!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bs005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9" y="3909839"/>
            <a:ext cx="1838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21629" y="2674619"/>
            <a:ext cx="2546408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Money out of economy into Fed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405745" y="3449782"/>
            <a:ext cx="2784764" cy="2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j02345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19" y="2822257"/>
            <a:ext cx="1371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j0251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7" y="2904258"/>
            <a:ext cx="895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6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622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Easily amused</vt:lpstr>
      <vt:lpstr>Hooked on Booze</vt:lpstr>
      <vt:lpstr>Times New Roman</vt:lpstr>
      <vt:lpstr>Verdana</vt:lpstr>
      <vt:lpstr>Wingdings</vt:lpstr>
      <vt:lpstr>Office Theme</vt:lpstr>
      <vt:lpstr>Monetary Policy</vt:lpstr>
      <vt:lpstr>Take out a dollar bill</vt:lpstr>
      <vt:lpstr>PowerPoint Presentation</vt:lpstr>
      <vt:lpstr>Federal Reserve Banks</vt:lpstr>
      <vt:lpstr>What do you think this is?</vt:lpstr>
      <vt:lpstr>PowerPoint Presentation</vt:lpstr>
      <vt:lpstr>“The Fed”</vt:lpstr>
      <vt:lpstr>    INFLATION!!</vt:lpstr>
      <vt:lpstr>3 things the “Fed” can do to get money out of the economy (fix inflation)  1. Sell bonds!</vt:lpstr>
      <vt:lpstr>PowerPoint Presentation</vt:lpstr>
      <vt:lpstr>How do we do it?</vt:lpstr>
      <vt:lpstr>The Business Cycle: the regular ups and downs in an economy</vt:lpstr>
      <vt:lpstr>Money and the Money Supply </vt:lpstr>
      <vt:lpstr>Key Points about the Money Supply</vt:lpstr>
      <vt:lpstr>PowerPoint Presentation</vt:lpstr>
      <vt:lpstr>Money Supply Continued…</vt:lpstr>
      <vt:lpstr>The Federal Reserve System</vt:lpstr>
      <vt:lpstr>Organization</vt:lpstr>
      <vt:lpstr>The Fed</vt:lpstr>
      <vt:lpstr>The Fed – 12 Regional Banks</vt:lpstr>
      <vt:lpstr>Tools of Monetary Policy</vt:lpstr>
      <vt:lpstr>Tools of Monetary Policy (3)</vt:lpstr>
      <vt:lpstr>Govt. Bonds/Securities</vt:lpstr>
      <vt:lpstr>…with a promise of earning interest!</vt:lpstr>
      <vt:lpstr>Tools of Monetary Policy:</vt:lpstr>
      <vt:lpstr>Tools of Monetary Policy: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Policy</dc:title>
  <dc:creator>Elizabeth Foster</dc:creator>
  <cp:lastModifiedBy>Elizabeth Foster</cp:lastModifiedBy>
  <cp:revision>16</cp:revision>
  <dcterms:created xsi:type="dcterms:W3CDTF">2015-09-06T20:35:12Z</dcterms:created>
  <dcterms:modified xsi:type="dcterms:W3CDTF">2017-11-15T12:43:13Z</dcterms:modified>
</cp:coreProperties>
</file>