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6" r:id="rId3"/>
    <p:sldId id="275" r:id="rId4"/>
    <p:sldId id="276" r:id="rId5"/>
    <p:sldId id="277" r:id="rId6"/>
    <p:sldId id="278" r:id="rId7"/>
    <p:sldId id="256" r:id="rId8"/>
    <p:sldId id="287" r:id="rId9"/>
    <p:sldId id="318" r:id="rId10"/>
    <p:sldId id="302" r:id="rId11"/>
    <p:sldId id="303" r:id="rId12"/>
    <p:sldId id="311" r:id="rId13"/>
    <p:sldId id="313" r:id="rId14"/>
    <p:sldId id="312" r:id="rId15"/>
    <p:sldId id="258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306" r:id="rId25"/>
    <p:sldId id="307" r:id="rId26"/>
    <p:sldId id="308" r:id="rId27"/>
    <p:sldId id="309" r:id="rId28"/>
    <p:sldId id="310" r:id="rId29"/>
    <p:sldId id="297" r:id="rId30"/>
    <p:sldId id="298" r:id="rId31"/>
    <p:sldId id="304" r:id="rId32"/>
    <p:sldId id="299" r:id="rId33"/>
    <p:sldId id="305" r:id="rId34"/>
    <p:sldId id="300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7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4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EA6B7-232F-4087-BAB8-64A64A3AA2EF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4F41-1773-44AB-9FDE-18C5BCC5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hathawaymix.org/shelly/websites/nsync/pictures/nostringspic9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en/f/ff/Kool-AidMan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gckschools.com/schools/BSIC/geny/gchistory/sugarbeet/Sugar%20Sack.jpg" TargetMode="Externa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39" y="2996303"/>
            <a:ext cx="5516301" cy="2927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63" y="487523"/>
            <a:ext cx="4600575" cy="3267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4466"/>
            <a:ext cx="6741583" cy="4063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2" y="861326"/>
            <a:ext cx="4715711" cy="483541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752600" y="635000"/>
            <a:ext cx="1510013" cy="1151467"/>
          </a:xfrm>
          <a:prstGeom prst="wedgeEllipseCallout">
            <a:avLst>
              <a:gd name="adj1" fmla="val -61204"/>
              <a:gd name="adj2" fmla="val 74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so hungry!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23" y="1841659"/>
            <a:ext cx="655568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303107"/>
            <a:ext cx="5852160" cy="438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92635"/>
            <a:ext cx="5887720" cy="29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Skinny jeans and bell bottoms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5774267" y="1481667"/>
            <a:ext cx="13208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love skinny jeans!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2074333"/>
            <a:ext cx="4131733" cy="4131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07" y="991444"/>
            <a:ext cx="3798147" cy="56972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cut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McDonalds for dinner?					Fancy Restaurant?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2" y="2385258"/>
            <a:ext cx="5593691" cy="3719209"/>
          </a:xfrm>
          <a:prstGeom prst="rect">
            <a:avLst/>
          </a:prstGeom>
        </p:spPr>
      </p:pic>
      <p:sp>
        <p:nvSpPr>
          <p:cNvPr id="7" name="AutoShape 2" descr="Image result for fancy restauran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71" y="2495550"/>
            <a:ext cx="5715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 this Friday, what happens to your demand today?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49" y="2160489"/>
            <a:ext cx="6354501" cy="4228715"/>
          </a:xfrm>
        </p:spPr>
      </p:pic>
    </p:spTree>
    <p:extLst>
      <p:ext uri="{BB962C8B-B14F-4D97-AF65-F5344CB8AC3E}">
        <p14:creationId xmlns:p14="http://schemas.microsoft.com/office/powerpoint/2010/main" val="32875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51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906"/>
            <a:ext cx="10515600" cy="5494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I </a:t>
            </a:r>
            <a:r>
              <a:rPr lang="en-US" sz="5400" dirty="0" smtClean="0"/>
              <a:t> </a:t>
            </a:r>
            <a:r>
              <a:rPr lang="en-US" sz="5400" dirty="0" err="1" smtClean="0"/>
              <a:t>ncome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N</a:t>
            </a:r>
            <a:r>
              <a:rPr lang="en-US" sz="5400" dirty="0" smtClean="0"/>
              <a:t> umber of consumers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en-US" sz="5400" dirty="0" smtClean="0"/>
              <a:t> </a:t>
            </a:r>
            <a:r>
              <a:rPr lang="en-US" sz="5400" dirty="0" err="1" smtClean="0"/>
              <a:t>ubstitute</a:t>
            </a:r>
            <a:r>
              <a:rPr lang="en-US" sz="5400" dirty="0" smtClean="0"/>
              <a:t> goods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E</a:t>
            </a:r>
            <a:r>
              <a:rPr lang="en-US" sz="5400" dirty="0" smtClean="0"/>
              <a:t> Expectations (future)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C</a:t>
            </a:r>
            <a:r>
              <a:rPr lang="en-US" sz="5400" dirty="0" smtClean="0"/>
              <a:t> </a:t>
            </a:r>
            <a:r>
              <a:rPr lang="en-US" sz="5400" dirty="0" err="1" smtClean="0"/>
              <a:t>omplementary</a:t>
            </a:r>
            <a:r>
              <a:rPr lang="en-US" sz="5400" dirty="0" smtClean="0"/>
              <a:t> goods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/>
              <a:t> </a:t>
            </a:r>
            <a:r>
              <a:rPr lang="en-US" sz="5400" dirty="0" err="1" smtClean="0"/>
              <a:t>aste</a:t>
            </a:r>
            <a:r>
              <a:rPr lang="en-US" sz="5400" dirty="0" smtClean="0"/>
              <a:t> and Preferences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7895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381001"/>
            <a:ext cx="80772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demand  and supply graphs stay </a:t>
            </a:r>
          </a:p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same</a:t>
            </a:r>
          </a:p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they change?</a:t>
            </a:r>
          </a:p>
        </p:txBody>
      </p:sp>
    </p:spTree>
    <p:extLst>
      <p:ext uri="{BB962C8B-B14F-4D97-AF65-F5344CB8AC3E}">
        <p14:creationId xmlns:p14="http://schemas.microsoft.com/office/powerpoint/2010/main" val="23393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990601"/>
            <a:ext cx="7315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Answer: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They Change!</a:t>
            </a:r>
          </a:p>
          <a:p>
            <a:pPr algn="ctr"/>
            <a:endParaRPr lang="en-US" sz="72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But why?</a:t>
            </a:r>
          </a:p>
        </p:txBody>
      </p:sp>
    </p:spTree>
    <p:extLst>
      <p:ext uri="{BB962C8B-B14F-4D97-AF65-F5344CB8AC3E}">
        <p14:creationId xmlns:p14="http://schemas.microsoft.com/office/powerpoint/2010/main" val="3492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things can change a supply or demand graph</a:t>
            </a:r>
          </a:p>
          <a:p>
            <a:endParaRPr lang="en-US" dirty="0" smtClean="0"/>
          </a:p>
          <a:p>
            <a:r>
              <a:rPr lang="en-US" dirty="0" smtClean="0"/>
              <a:t>Prices for the goods and services can change </a:t>
            </a:r>
          </a:p>
          <a:p>
            <a:pPr lvl="1"/>
            <a:r>
              <a:rPr lang="en-US" dirty="0" smtClean="0"/>
              <a:t>This causes the quantity demand and quantity supplied to change so we move ALONG the curve to a new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0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would cause the whole curve to move?</a:t>
            </a:r>
          </a:p>
          <a:p>
            <a:pPr lvl="1"/>
            <a:r>
              <a:rPr lang="en-US" sz="4800" dirty="0"/>
              <a:t>All new quantities at the same prices?</a:t>
            </a:r>
          </a:p>
        </p:txBody>
      </p:sp>
    </p:spTree>
    <p:extLst>
      <p:ext uri="{BB962C8B-B14F-4D97-AF65-F5344CB8AC3E}">
        <p14:creationId xmlns:p14="http://schemas.microsoft.com/office/powerpoint/2010/main" val="2837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1835320"/>
            <a:ext cx="4600575" cy="3267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177983"/>
            <a:ext cx="58769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Answer: any change other than the price of the good or service!</a:t>
            </a:r>
          </a:p>
        </p:txBody>
      </p:sp>
    </p:spTree>
    <p:extLst>
      <p:ext uri="{BB962C8B-B14F-4D97-AF65-F5344CB8AC3E}">
        <p14:creationId xmlns:p14="http://schemas.microsoft.com/office/powerpoint/2010/main" val="3489334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These influences are called </a:t>
            </a:r>
            <a:r>
              <a:rPr lang="en-US" sz="7200" i="1" u="sng" dirty="0"/>
              <a:t>Determinants of Demand</a:t>
            </a:r>
          </a:p>
        </p:txBody>
      </p:sp>
    </p:spTree>
    <p:extLst>
      <p:ext uri="{BB962C8B-B14F-4D97-AF65-F5344CB8AC3E}">
        <p14:creationId xmlns:p14="http://schemas.microsoft.com/office/powerpoint/2010/main" val="31240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Number of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consumers = more demand no matter what price is charged</a:t>
            </a:r>
          </a:p>
          <a:p>
            <a:endParaRPr lang="en-US" dirty="0" smtClean="0"/>
          </a:p>
          <a:p>
            <a:r>
              <a:rPr lang="en-US" dirty="0" smtClean="0"/>
              <a:t>Less consumers = less demand no matter hat price is charged</a:t>
            </a:r>
            <a:endParaRPr lang="en-US" dirty="0"/>
          </a:p>
        </p:txBody>
      </p:sp>
      <p:pic>
        <p:nvPicPr>
          <p:cNvPr id="1026" name="Picture 2" descr="C:\Documents and Settings\YJR14313\Local Settings\Temporary Internet Files\Content.IE5\6KT2UUAQ\MC9004490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1"/>
            <a:ext cx="2603500" cy="1952625"/>
          </a:xfrm>
          <a:prstGeom prst="rect">
            <a:avLst/>
          </a:prstGeom>
          <a:noFill/>
        </p:spPr>
      </p:pic>
      <p:pic>
        <p:nvPicPr>
          <p:cNvPr id="1027" name="Picture 3" descr="C:\Documents and Settings\YJR14313\Local Settings\Temporary Internet Files\Content.IE5\V2ES8NZL\MC9004394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962400"/>
            <a:ext cx="2514600" cy="2514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5410200" y="4876800"/>
            <a:ext cx="1981200" cy="1447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Taste and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something becomes popular, demand goes up no matter what price is charged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something is no longer popular, demand goes down no matter what price is charged</a:t>
            </a:r>
            <a:endParaRPr lang="en-US" dirty="0"/>
          </a:p>
        </p:txBody>
      </p:sp>
      <p:pic>
        <p:nvPicPr>
          <p:cNvPr id="2050" name="Picture 2" descr="C:\Documents and Settings\YJR14313\Local Settings\Temporary Internet Files\Content.IE5\V2ES8NZL\MC9004446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2667001"/>
            <a:ext cx="1224769" cy="1585913"/>
          </a:xfrm>
          <a:prstGeom prst="rect">
            <a:avLst/>
          </a:prstGeom>
          <a:noFill/>
        </p:spPr>
      </p:pic>
      <p:pic>
        <p:nvPicPr>
          <p:cNvPr id="2051" name="Picture 3" descr="C:\Documents and Settings\YJR14313\Local Settings\Temporary Internet Files\Content.IE5\CM7MFMEG\MC9004446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209801"/>
            <a:ext cx="1713940" cy="2219325"/>
          </a:xfrm>
          <a:prstGeom prst="rect">
            <a:avLst/>
          </a:prstGeom>
          <a:noFill/>
        </p:spPr>
      </p:pic>
      <p:pic>
        <p:nvPicPr>
          <p:cNvPr id="2052" name="Picture 4" descr="C:\Documents and Settings\YJR14313\Local Settings\Temporary Internet Files\Content.IE5\9F5B1DID\MC9000836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8826" y="5311846"/>
            <a:ext cx="1120774" cy="1258817"/>
          </a:xfrm>
          <a:prstGeom prst="rect">
            <a:avLst/>
          </a:prstGeom>
          <a:noFill/>
        </p:spPr>
      </p:pic>
      <p:pic>
        <p:nvPicPr>
          <p:cNvPr id="2053" name="Picture 5" descr="C:\Documents and Settings\YJR14313\Local Settings\Temporary Internet Files\Content.IE5\6KT2UUAQ\MC9000836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0638" y="5410200"/>
            <a:ext cx="801310" cy="126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508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 sz="3600" dirty="0" smtClean="0"/>
              <a:t>Tastes </a:t>
            </a:r>
            <a:r>
              <a:rPr lang="en-US" altLang="en-US" sz="3600" dirty="0"/>
              <a:t>and Preferences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Trends change demand</a:t>
            </a:r>
          </a:p>
          <a:p>
            <a:pPr eaLnBrk="1" hangingPunct="1"/>
            <a:r>
              <a:rPr lang="en-US" altLang="en-US" smtClean="0"/>
              <a:t>Ex. Boy Bands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2438400" y="3276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2438400" y="5410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6629400" y="3200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>
            <a:off x="6629400" y="5410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2667000" y="3657600"/>
            <a:ext cx="1676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>
            <a:off x="3048000" y="3352800"/>
            <a:ext cx="1600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V="1">
            <a:off x="3505200" y="4038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6858000" y="3733800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7086600" y="3429000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>
            <a:off x="6705600" y="40386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 flipV="1">
            <a:off x="7315200" y="3810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 flipH="1">
            <a:off x="7848600" y="4419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Text Box 21"/>
          <p:cNvSpPr txBox="1">
            <a:spLocks noChangeArrowheads="1"/>
          </p:cNvSpPr>
          <p:nvPr/>
        </p:nvSpPr>
        <p:spPr bwMode="auto">
          <a:xfrm>
            <a:off x="4876800" y="5257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1" name="Text Box 22"/>
          <p:cNvSpPr txBox="1">
            <a:spLocks noChangeArrowheads="1"/>
          </p:cNvSpPr>
          <p:nvPr/>
        </p:nvSpPr>
        <p:spPr bwMode="auto">
          <a:xfrm>
            <a:off x="4267200" y="495300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D1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4708525" y="4379913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D2</a:t>
            </a:r>
          </a:p>
        </p:txBody>
      </p:sp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8382000" y="495300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D1</a:t>
            </a:r>
          </a:p>
        </p:txBody>
      </p:sp>
      <p:sp>
        <p:nvSpPr>
          <p:cNvPr id="16404" name="Text Box 25"/>
          <p:cNvSpPr txBox="1">
            <a:spLocks noChangeArrowheads="1"/>
          </p:cNvSpPr>
          <p:nvPr/>
        </p:nvSpPr>
        <p:spPr bwMode="auto">
          <a:xfrm>
            <a:off x="8686800" y="457200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D2</a:t>
            </a:r>
          </a:p>
        </p:txBody>
      </p:sp>
      <p:sp>
        <p:nvSpPr>
          <p:cNvPr id="16405" name="Text Box 26"/>
          <p:cNvSpPr txBox="1">
            <a:spLocks noChangeArrowheads="1"/>
          </p:cNvSpPr>
          <p:nvPr/>
        </p:nvSpPr>
        <p:spPr bwMode="auto">
          <a:xfrm>
            <a:off x="7924800" y="510540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D3</a:t>
            </a:r>
          </a:p>
        </p:txBody>
      </p:sp>
      <p:sp>
        <p:nvSpPr>
          <p:cNvPr id="16406" name="Text Box 27"/>
          <p:cNvSpPr txBox="1">
            <a:spLocks noChangeArrowheads="1"/>
          </p:cNvSpPr>
          <p:nvPr/>
        </p:nvSpPr>
        <p:spPr bwMode="auto">
          <a:xfrm>
            <a:off x="3048000" y="5638801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Late 90s</a:t>
            </a:r>
          </a:p>
        </p:txBody>
      </p:sp>
      <p:sp>
        <p:nvSpPr>
          <p:cNvPr id="16407" name="Text Box 28"/>
          <p:cNvSpPr txBox="1">
            <a:spLocks noChangeArrowheads="1"/>
          </p:cNvSpPr>
          <p:nvPr/>
        </p:nvSpPr>
        <p:spPr bwMode="auto">
          <a:xfrm>
            <a:off x="7543800" y="5638801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0209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4" descr="http://www.hathawaymix.org/shelly/websites/nsync/pictures/nostringspic9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066801"/>
            <a:ext cx="6934200" cy="4943475"/>
          </a:xfrm>
          <a:noFill/>
        </p:spPr>
      </p:pic>
    </p:spTree>
    <p:extLst>
      <p:ext uri="{BB962C8B-B14F-4D97-AF65-F5344CB8AC3E}">
        <p14:creationId xmlns:p14="http://schemas.microsoft.com/office/powerpoint/2010/main" val="41426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5" descr="ap_boyz_II_men_080618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1"/>
            <a:ext cx="71628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5" descr="b2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4864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Scenarios…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Britney Spears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Ricky Martin…Livin’ La Vida Loca???</a:t>
            </a:r>
          </a:p>
        </p:txBody>
      </p:sp>
      <p:pic>
        <p:nvPicPr>
          <p:cNvPr id="20484" name="Picture 5" descr="britneybaby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90801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britney-spears-shaved-head-400a0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 rises = demand increases no matter what price is charged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Income falls = demand falls no matter what price is charged</a:t>
            </a:r>
            <a:endParaRPr lang="en-US" dirty="0"/>
          </a:p>
        </p:txBody>
      </p:sp>
      <p:pic>
        <p:nvPicPr>
          <p:cNvPr id="3074" name="Picture 2" descr="C:\Documents and Settings\YJR14313\My Documents\My Pictures\Microsoft Clip Organizer\004403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2286001"/>
            <a:ext cx="1647825" cy="1647825"/>
          </a:xfrm>
          <a:prstGeom prst="rect">
            <a:avLst/>
          </a:prstGeom>
          <a:noFill/>
        </p:spPr>
      </p:pic>
      <p:pic>
        <p:nvPicPr>
          <p:cNvPr id="3075" name="Picture 3" descr="C:\Documents and Settings\YJR14313\Local Settings\Temporary Internet Files\Content.IE5\6KT2UUAQ\MC90044132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5029201"/>
            <a:ext cx="1585913" cy="1585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DEMAND- your willingness and ability to buy something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b="1" u="sng" dirty="0" smtClean="0">
                <a:solidFill>
                  <a:schemeClr val="accent6">
                    <a:lumMod val="50000"/>
                  </a:schemeClr>
                </a:solidFill>
              </a:rPr>
              <a:t>Quantity Demanded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</a:rPr>
              <a:t>: the amount of a g/s that a </a:t>
            </a:r>
            <a:r>
              <a:rPr lang="en-US" altLang="en-US" sz="4800" i="1" dirty="0" smtClean="0">
                <a:solidFill>
                  <a:schemeClr val="accent6">
                    <a:lumMod val="50000"/>
                  </a:schemeClr>
                </a:solidFill>
              </a:rPr>
              <a:t>consumer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</a:rPr>
              <a:t> is willing and able to buy at </a:t>
            </a:r>
            <a:r>
              <a:rPr lang="en-US" altLang="en-US" sz="4800" b="1" i="1" dirty="0" smtClean="0">
                <a:solidFill>
                  <a:schemeClr val="accent6">
                    <a:lumMod val="50000"/>
                  </a:schemeClr>
                </a:solidFill>
              </a:rPr>
              <a:t>each particular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800" b="1" i="1" dirty="0" smtClean="0">
                <a:solidFill>
                  <a:schemeClr val="accent6">
                    <a:lumMod val="50000"/>
                  </a:schemeClr>
                </a:solidFill>
              </a:rPr>
              <a:t>price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</a:rPr>
              <a:t> (or a specific price)</a:t>
            </a:r>
          </a:p>
        </p:txBody>
      </p:sp>
    </p:spTree>
    <p:extLst>
      <p:ext uri="{BB962C8B-B14F-4D97-AF65-F5344CB8AC3E}">
        <p14:creationId xmlns:p14="http://schemas.microsoft.com/office/powerpoint/2010/main" val="22590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Price of substitute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Substitute good – something you buy instead of something else</a:t>
            </a:r>
          </a:p>
          <a:p>
            <a:pPr lvl="1"/>
            <a:r>
              <a:rPr lang="en-US" dirty="0" smtClean="0"/>
              <a:t>If the </a:t>
            </a:r>
            <a:r>
              <a:rPr lang="en-US" b="1" i="1" dirty="0" smtClean="0"/>
              <a:t>price</a:t>
            </a:r>
            <a:r>
              <a:rPr lang="en-US" dirty="0" smtClean="0"/>
              <a:t> of the </a:t>
            </a:r>
            <a:r>
              <a:rPr lang="en-US" i="1" u="sng" dirty="0" smtClean="0"/>
              <a:t>substitute good </a:t>
            </a:r>
            <a:r>
              <a:rPr lang="en-US" dirty="0" smtClean="0"/>
              <a:t>falls,  demand for the </a:t>
            </a:r>
            <a:r>
              <a:rPr lang="en-US" i="1" u="sng" dirty="0" smtClean="0"/>
              <a:t>regular good </a:t>
            </a:r>
            <a:r>
              <a:rPr lang="en-US" dirty="0" smtClean="0"/>
              <a:t>falls</a:t>
            </a:r>
          </a:p>
          <a:p>
            <a:pPr lvl="2"/>
            <a:r>
              <a:rPr lang="en-US" dirty="0" smtClean="0"/>
              <a:t>Example if ketchup goes on sale, demand for mustard will fall (mustard price has not changed)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If the </a:t>
            </a:r>
            <a:r>
              <a:rPr lang="en-US" b="1" i="1" dirty="0" smtClean="0"/>
              <a:t>price</a:t>
            </a:r>
            <a:r>
              <a:rPr lang="en-US" dirty="0" smtClean="0"/>
              <a:t> of the </a:t>
            </a:r>
            <a:r>
              <a:rPr lang="en-US" i="1" u="sng" dirty="0" smtClean="0"/>
              <a:t>substitute good </a:t>
            </a:r>
            <a:r>
              <a:rPr lang="en-US" dirty="0" smtClean="0"/>
              <a:t>rises,  demand for the </a:t>
            </a:r>
            <a:r>
              <a:rPr lang="en-US" i="1" u="sng" dirty="0" smtClean="0"/>
              <a:t>regular good </a:t>
            </a:r>
            <a:r>
              <a:rPr lang="en-US" dirty="0" smtClean="0"/>
              <a:t>increases</a:t>
            </a:r>
          </a:p>
          <a:p>
            <a:pPr lvl="2"/>
            <a:r>
              <a:rPr lang="en-US" dirty="0" smtClean="0"/>
              <a:t>Example if ketchup goes up in price, demand for mustard will increase (mustard price has not changed)</a:t>
            </a:r>
          </a:p>
          <a:p>
            <a:pPr lvl="2"/>
            <a:endParaRPr lang="en-US" dirty="0"/>
          </a:p>
        </p:txBody>
      </p:sp>
      <p:pic>
        <p:nvPicPr>
          <p:cNvPr id="4098" name="Picture 2" descr="C:\Documents and Settings\YJR14313\Local Settings\Temporary Internet Files\Content.IE5\V2ES8NZL\MC9002322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801" y="2608263"/>
            <a:ext cx="1010025" cy="1877611"/>
          </a:xfrm>
          <a:prstGeom prst="rect">
            <a:avLst/>
          </a:prstGeom>
          <a:noFill/>
        </p:spPr>
      </p:pic>
      <p:pic>
        <p:nvPicPr>
          <p:cNvPr id="4099" name="Picture 3" descr="C:\Documents and Settings\YJR14313\Local Settings\Temporary Internet Files\Content.IE5\9F5B1DID\MC9002643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3250" y="1905000"/>
            <a:ext cx="1174750" cy="266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1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438400" y="2667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438400" y="5181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705600" y="2438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705600" y="5181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667000" y="30480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2438400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3124200" y="3505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2438400" y="4038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3657600" y="4038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8"/>
          <p:cNvSpPr>
            <a:spLocks noChangeShapeType="1"/>
          </p:cNvSpPr>
          <p:nvPr/>
        </p:nvSpPr>
        <p:spPr bwMode="auto">
          <a:xfrm>
            <a:off x="6858000" y="32766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>
            <a:off x="7391400" y="29718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0"/>
          <p:cNvSpPr>
            <a:spLocks noChangeShapeType="1"/>
          </p:cNvSpPr>
          <p:nvPr/>
        </p:nvSpPr>
        <p:spPr bwMode="auto">
          <a:xfrm flipV="1">
            <a:off x="7848600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21"/>
          <p:cNvSpPr txBox="1">
            <a:spLocks noChangeArrowheads="1"/>
          </p:cNvSpPr>
          <p:nvPr/>
        </p:nvSpPr>
        <p:spPr bwMode="auto">
          <a:xfrm>
            <a:off x="8458200" y="472440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D1</a:t>
            </a:r>
          </a:p>
        </p:txBody>
      </p:sp>
      <p:sp>
        <p:nvSpPr>
          <p:cNvPr id="27665" name="Text Box 22"/>
          <p:cNvSpPr txBox="1">
            <a:spLocks noChangeArrowheads="1"/>
          </p:cNvSpPr>
          <p:nvPr/>
        </p:nvSpPr>
        <p:spPr bwMode="auto">
          <a:xfrm>
            <a:off x="8991600" y="441960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D2</a:t>
            </a:r>
          </a:p>
        </p:txBody>
      </p:sp>
      <p:sp>
        <p:nvSpPr>
          <p:cNvPr id="27666" name="Text Box 23"/>
          <p:cNvSpPr txBox="1">
            <a:spLocks noChangeArrowheads="1"/>
          </p:cNvSpPr>
          <p:nvPr/>
        </p:nvSpPr>
        <p:spPr bwMode="auto">
          <a:xfrm>
            <a:off x="3581400" y="5334001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Qd1</a:t>
            </a:r>
          </a:p>
        </p:txBody>
      </p:sp>
      <p:sp>
        <p:nvSpPr>
          <p:cNvPr id="27667" name="Text Box 24"/>
          <p:cNvSpPr txBox="1">
            <a:spLocks noChangeArrowheads="1"/>
          </p:cNvSpPr>
          <p:nvPr/>
        </p:nvSpPr>
        <p:spPr bwMode="auto">
          <a:xfrm>
            <a:off x="2819400" y="5334001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Qd2</a:t>
            </a:r>
          </a:p>
        </p:txBody>
      </p:sp>
      <p:sp>
        <p:nvSpPr>
          <p:cNvPr id="27668" name="Line 25"/>
          <p:cNvSpPr>
            <a:spLocks noChangeShapeType="1"/>
          </p:cNvSpPr>
          <p:nvPr/>
        </p:nvSpPr>
        <p:spPr bwMode="auto">
          <a:xfrm flipH="1">
            <a:off x="31242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6"/>
          <p:cNvSpPr txBox="1">
            <a:spLocks noChangeArrowheads="1"/>
          </p:cNvSpPr>
          <p:nvPr/>
        </p:nvSpPr>
        <p:spPr bwMode="auto">
          <a:xfrm>
            <a:off x="1905000" y="3886201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P1</a:t>
            </a:r>
          </a:p>
        </p:txBody>
      </p:sp>
      <p:sp>
        <p:nvSpPr>
          <p:cNvPr id="27670" name="Text Box 27"/>
          <p:cNvSpPr txBox="1">
            <a:spLocks noChangeArrowheads="1"/>
          </p:cNvSpPr>
          <p:nvPr/>
        </p:nvSpPr>
        <p:spPr bwMode="auto">
          <a:xfrm>
            <a:off x="1905000" y="3276601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P2</a:t>
            </a:r>
          </a:p>
        </p:txBody>
      </p:sp>
      <p:sp>
        <p:nvSpPr>
          <p:cNvPr id="27671" name="Line 28"/>
          <p:cNvSpPr>
            <a:spLocks noChangeShapeType="1"/>
          </p:cNvSpPr>
          <p:nvPr/>
        </p:nvSpPr>
        <p:spPr bwMode="auto">
          <a:xfrm flipV="1">
            <a:off x="23622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Text Box 29"/>
          <p:cNvSpPr txBox="1">
            <a:spLocks noChangeArrowheads="1"/>
          </p:cNvSpPr>
          <p:nvPr/>
        </p:nvSpPr>
        <p:spPr bwMode="auto">
          <a:xfrm>
            <a:off x="2895600" y="5638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Jeans</a:t>
            </a:r>
          </a:p>
        </p:txBody>
      </p:sp>
      <p:sp>
        <p:nvSpPr>
          <p:cNvPr id="27673" name="Text Box 31"/>
          <p:cNvSpPr txBox="1">
            <a:spLocks noChangeArrowheads="1"/>
          </p:cNvSpPr>
          <p:nvPr/>
        </p:nvSpPr>
        <p:spPr bwMode="auto">
          <a:xfrm>
            <a:off x="7772400" y="55626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Khakis</a:t>
            </a:r>
          </a:p>
        </p:txBody>
      </p:sp>
      <p:sp>
        <p:nvSpPr>
          <p:cNvPr id="27674" name="Text Box 32"/>
          <p:cNvSpPr txBox="1">
            <a:spLocks noChangeArrowheads="1"/>
          </p:cNvSpPr>
          <p:nvPr/>
        </p:nvSpPr>
        <p:spPr bwMode="auto">
          <a:xfrm>
            <a:off x="3641726" y="23987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Jeans are too much!</a:t>
            </a:r>
          </a:p>
          <a:p>
            <a:r>
              <a:rPr lang="en-US" altLang="en-US" b="1"/>
              <a:t>Switch to Khakis!</a:t>
            </a:r>
          </a:p>
        </p:txBody>
      </p:sp>
    </p:spTree>
    <p:extLst>
      <p:ext uri="{BB962C8B-B14F-4D97-AF65-F5344CB8AC3E}">
        <p14:creationId xmlns:p14="http://schemas.microsoft.com/office/powerpoint/2010/main" val="37743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Price of complementary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Complementary goods – two or more goods you buy together</a:t>
            </a:r>
          </a:p>
          <a:p>
            <a:endParaRPr lang="en-US" dirty="0" smtClean="0"/>
          </a:p>
          <a:p>
            <a:r>
              <a:rPr lang="en-US" dirty="0" smtClean="0"/>
              <a:t>If the price of a complementary good increases, the quantity demand of that good will fall AND the demand for the regular good will decrease (it’s price does not change)</a:t>
            </a:r>
          </a:p>
          <a:p>
            <a:pPr lvl="1"/>
            <a:r>
              <a:rPr lang="en-US" dirty="0" smtClean="0"/>
              <a:t>Ex. If peanut butter goes up in price, QD of peanut butter falls AND demand for jelly falls</a:t>
            </a:r>
            <a:endParaRPr lang="en-US" dirty="0"/>
          </a:p>
        </p:txBody>
      </p:sp>
      <p:pic>
        <p:nvPicPr>
          <p:cNvPr id="5122" name="Picture 2" descr="C:\Documents and Settings\YJR14313\Local Settings\Temporary Internet Files\Content.IE5\6KT2UUAQ\MC9001124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4953001"/>
            <a:ext cx="1528148" cy="1712913"/>
          </a:xfrm>
          <a:prstGeom prst="rect">
            <a:avLst/>
          </a:prstGeom>
          <a:noFill/>
        </p:spPr>
      </p:pic>
      <p:pic>
        <p:nvPicPr>
          <p:cNvPr id="5123" name="Picture 3" descr="C:\Documents and Settings\YJR14313\Local Settings\Temporary Internet Files\Content.IE5\6KT2UUAQ\MC9003253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432192"/>
            <a:ext cx="1333500" cy="1425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005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5. </a:t>
            </a:r>
            <a:r>
              <a:rPr lang="en-US" altLang="en-US" sz="4000" dirty="0"/>
              <a:t>Complementary Goods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 smtClean="0"/>
              <a:t>Goods commonly used with other goods</a:t>
            </a:r>
          </a:p>
          <a:p>
            <a:pPr marL="990600" lvl="1" indent="-533400"/>
            <a:r>
              <a:rPr lang="en-US" altLang="en-US" smtClean="0"/>
              <a:t>Kool-Aid and sugar</a:t>
            </a:r>
          </a:p>
          <a:p>
            <a:pPr marL="990600" lvl="1" indent="-533400"/>
            <a:r>
              <a:rPr lang="en-US" altLang="en-US" smtClean="0"/>
              <a:t>As the price of Kool-Aid falls, the demand for sugar increases</a:t>
            </a:r>
          </a:p>
        </p:txBody>
      </p:sp>
      <p:pic>
        <p:nvPicPr>
          <p:cNvPr id="28676" name="Picture 4" descr="http://upload.wikimedia.org/wikipedia/en/f/ff/Kool-AidMa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114800"/>
            <a:ext cx="2176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http://www.gckschools.com/schools/BSIC/geny/gchistory/sugarbeet/Sugar%20Sack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62400"/>
            <a:ext cx="170973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Future Price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price expectations – what you expect prices to do in the future</a:t>
            </a:r>
          </a:p>
          <a:p>
            <a:endParaRPr lang="en-US" dirty="0" smtClean="0"/>
          </a:p>
          <a:p>
            <a:r>
              <a:rPr lang="en-US" dirty="0" smtClean="0"/>
              <a:t>If you expect prices to FALL </a:t>
            </a:r>
            <a:r>
              <a:rPr lang="en-US" i="1" dirty="0" smtClean="0"/>
              <a:t>in the future </a:t>
            </a:r>
            <a:r>
              <a:rPr lang="en-US" dirty="0" smtClean="0"/>
              <a:t>you will wait to buy it so demand will DECREASE right now (even though prices don’t change now)</a:t>
            </a:r>
          </a:p>
          <a:p>
            <a:endParaRPr lang="en-US" dirty="0" smtClean="0"/>
          </a:p>
          <a:p>
            <a:r>
              <a:rPr lang="en-US" dirty="0" smtClean="0"/>
              <a:t>If you expect prices to RISE </a:t>
            </a:r>
            <a:r>
              <a:rPr lang="en-US" i="1" dirty="0" smtClean="0"/>
              <a:t>in the future </a:t>
            </a:r>
            <a:r>
              <a:rPr lang="en-US" dirty="0" smtClean="0"/>
              <a:t>you will buy it now so demand will INCREASE right now (even though prices don’t change now)</a:t>
            </a:r>
          </a:p>
        </p:txBody>
      </p:sp>
      <p:pic>
        <p:nvPicPr>
          <p:cNvPr id="614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4088" y="286781"/>
            <a:ext cx="1371600" cy="1471375"/>
          </a:xfrm>
          <a:prstGeom prst="rect">
            <a:avLst/>
          </a:prstGeom>
          <a:noFill/>
        </p:spPr>
      </p:pic>
      <p:pic>
        <p:nvPicPr>
          <p:cNvPr id="6147" name="Picture 3" descr="C:\Documents and Settings\YJR14313\Local Settings\Temporary Internet Files\Content.IE5\6KT2UUAQ\MC9004417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0176" y="5210176"/>
            <a:ext cx="1647825" cy="164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413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in demand mean the curve will move to the right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Decreases in demand mean the curve will move to the left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539451" y="2322653"/>
            <a:ext cx="3886200" cy="1524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733800" y="5105400"/>
            <a:ext cx="4343400" cy="1524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514600" y="2362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51460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6553200" y="2362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6553200" y="4800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2819400" y="2819400"/>
            <a:ext cx="1752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6934200" y="2895600"/>
            <a:ext cx="1752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7772400" y="3581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flipH="1">
            <a:off x="65532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 flipH="1">
            <a:off x="7848600" y="2895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AutoShape 19"/>
          <p:cNvSpPr>
            <a:spLocks/>
          </p:cNvSpPr>
          <p:nvPr/>
        </p:nvSpPr>
        <p:spPr bwMode="auto">
          <a:xfrm rot="8049074">
            <a:off x="3810000" y="24384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4022725" y="2627313"/>
            <a:ext cx="188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Various Possible</a:t>
            </a:r>
          </a:p>
          <a:p>
            <a:r>
              <a:rPr lang="en-US" altLang="en-US"/>
              <a:t>Prices</a:t>
            </a: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5013325" y="46085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Qd</a:t>
            </a:r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2193925" y="22463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8594725" y="25511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Specific Price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4556125" y="39989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8670925" y="40751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</a:t>
            </a:r>
          </a:p>
        </p:txBody>
      </p:sp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9051925" y="45323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Qd</a:t>
            </a:r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6232525" y="23225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2955925" y="201771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/>
              <a:t>DEMAND</a:t>
            </a:r>
          </a:p>
        </p:txBody>
      </p:sp>
      <p:sp>
        <p:nvSpPr>
          <p:cNvPr id="6167" name="Text Box 30"/>
          <p:cNvSpPr txBox="1">
            <a:spLocks noChangeArrowheads="1"/>
          </p:cNvSpPr>
          <p:nvPr/>
        </p:nvSpPr>
        <p:spPr bwMode="auto">
          <a:xfrm>
            <a:off x="7010400" y="2057401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/>
              <a:t>Quantity Demanded</a:t>
            </a:r>
          </a:p>
        </p:txBody>
      </p:sp>
    </p:spTree>
    <p:extLst>
      <p:ext uri="{BB962C8B-B14F-4D97-AF65-F5344CB8AC3E}">
        <p14:creationId xmlns:p14="http://schemas.microsoft.com/office/powerpoint/2010/main" val="21685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Law of Demand</a:t>
            </a:r>
            <a:br>
              <a:rPr lang="en-US" altLang="en-US" sz="4000"/>
            </a:br>
            <a:r>
              <a:rPr lang="en-US" altLang="en-US" sz="4000"/>
              <a:t> </a:t>
            </a:r>
            <a:r>
              <a:rPr lang="en-US" altLang="en-US" sz="2400"/>
              <a:t>(an inverse relationship of Price and Quantity Demanded)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000"/>
              <a:t>P,    Qd</a:t>
            </a:r>
            <a:endParaRPr lang="en-US" altLang="en-US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(an increase in price causes a decrease in quantity demanded)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6000"/>
              <a:t>P,    Qd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(a decrease in price causes an increase in quantity demanded)</a:t>
            </a:r>
          </a:p>
        </p:txBody>
      </p:sp>
      <p:sp>
        <p:nvSpPr>
          <p:cNvPr id="7172" name="AutoShape 12"/>
          <p:cNvSpPr>
            <a:spLocks noChangeArrowheads="1"/>
          </p:cNvSpPr>
          <p:nvPr/>
        </p:nvSpPr>
        <p:spPr bwMode="auto">
          <a:xfrm>
            <a:off x="4343400" y="2133601"/>
            <a:ext cx="304800" cy="823913"/>
          </a:xfrm>
          <a:prstGeom prst="upArrow">
            <a:avLst>
              <a:gd name="adj1" fmla="val 50000"/>
              <a:gd name="adj2" fmla="val 67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AutoShape 13"/>
          <p:cNvSpPr>
            <a:spLocks noChangeArrowheads="1"/>
          </p:cNvSpPr>
          <p:nvPr/>
        </p:nvSpPr>
        <p:spPr bwMode="auto">
          <a:xfrm>
            <a:off x="5867400" y="3886201"/>
            <a:ext cx="304800" cy="823913"/>
          </a:xfrm>
          <a:prstGeom prst="upArrow">
            <a:avLst>
              <a:gd name="adj1" fmla="val 50000"/>
              <a:gd name="adj2" fmla="val 67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AutoShape 14"/>
          <p:cNvSpPr>
            <a:spLocks noChangeArrowheads="1"/>
          </p:cNvSpPr>
          <p:nvPr/>
        </p:nvSpPr>
        <p:spPr bwMode="auto">
          <a:xfrm>
            <a:off x="4343400" y="3886201"/>
            <a:ext cx="304800" cy="900113"/>
          </a:xfrm>
          <a:prstGeom prst="downArrow">
            <a:avLst>
              <a:gd name="adj1" fmla="val 50000"/>
              <a:gd name="adj2" fmla="val 738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AutoShape 15"/>
          <p:cNvSpPr>
            <a:spLocks noChangeArrowheads="1"/>
          </p:cNvSpPr>
          <p:nvPr/>
        </p:nvSpPr>
        <p:spPr bwMode="auto">
          <a:xfrm>
            <a:off x="5943600" y="2133601"/>
            <a:ext cx="304800" cy="900113"/>
          </a:xfrm>
          <a:prstGeom prst="downArrow">
            <a:avLst>
              <a:gd name="adj1" fmla="val 50000"/>
              <a:gd name="adj2" fmla="val 738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3962400" y="8382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3962400" y="5410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114800" y="1600200"/>
            <a:ext cx="39624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3962400" y="4038600"/>
            <a:ext cx="32004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7162800" y="4038600"/>
            <a:ext cx="0" cy="13716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>
            <a:off x="3962400" y="2971800"/>
            <a:ext cx="1905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5867400" y="3048000"/>
            <a:ext cx="0" cy="2362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962400" y="2209800"/>
            <a:ext cx="914400" cy="0"/>
          </a:xfrm>
          <a:prstGeom prst="lin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4876800" y="2209800"/>
            <a:ext cx="0" cy="3200400"/>
          </a:xfrm>
          <a:prstGeom prst="lin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6858000" y="5486401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FF00"/>
                </a:solidFill>
              </a:rPr>
              <a:t>QD1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5562600" y="5486401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QD2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4572000" y="5486401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QD3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3489325" y="38465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FF00"/>
                </a:solidFill>
              </a:rPr>
              <a:t>P1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3505200" y="2819401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P2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3505200" y="2057401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P3</a:t>
            </a:r>
          </a:p>
        </p:txBody>
      </p:sp>
      <p:sp>
        <p:nvSpPr>
          <p:cNvPr id="8210" name="Line 20"/>
          <p:cNvSpPr>
            <a:spLocks noChangeShapeType="1"/>
          </p:cNvSpPr>
          <p:nvPr/>
        </p:nvSpPr>
        <p:spPr bwMode="auto">
          <a:xfrm flipV="1">
            <a:off x="2667000" y="2209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21"/>
          <p:cNvSpPr>
            <a:spLocks noChangeShapeType="1"/>
          </p:cNvSpPr>
          <p:nvPr/>
        </p:nvSpPr>
        <p:spPr bwMode="auto">
          <a:xfrm flipH="1">
            <a:off x="4876800" y="6172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3124200" y="990601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Price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8077200" y="5562601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Quantity</a:t>
            </a:r>
          </a:p>
        </p:txBody>
      </p:sp>
    </p:spTree>
    <p:extLst>
      <p:ext uri="{BB962C8B-B14F-4D97-AF65-F5344CB8AC3E}">
        <p14:creationId xmlns:p14="http://schemas.microsoft.com/office/powerpoint/2010/main" val="11397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  <p:bldP spid="107534" grpId="0"/>
      <p:bldP spid="107535" grpId="0"/>
      <p:bldP spid="107536" grpId="0"/>
      <p:bldP spid="107537" grpId="0"/>
      <p:bldP spid="107538" grpId="0"/>
      <p:bldP spid="1075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Determinants of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when price isn’t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makes the graph get up and move?!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62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1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670</Words>
  <Application>Microsoft Office PowerPoint</Application>
  <PresentationFormat>Widescreen</PresentationFormat>
  <Paragraphs>129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DEMAND- your willingness and ability to buy something</vt:lpstr>
      <vt:lpstr>PowerPoint Presentation</vt:lpstr>
      <vt:lpstr>The Law of Demand  (an inverse relationship of Price and Quantity Demanded)</vt:lpstr>
      <vt:lpstr>PowerPoint Presentation</vt:lpstr>
      <vt:lpstr>Determinants of Demand</vt:lpstr>
      <vt:lpstr>What about when price isn’t involved?</vt:lpstr>
      <vt:lpstr>Activator</vt:lpstr>
      <vt:lpstr>PowerPoint Presentation</vt:lpstr>
      <vt:lpstr>PowerPoint Presentation</vt:lpstr>
      <vt:lpstr>Skinny jeans and bell bottoms</vt:lpstr>
      <vt:lpstr>Pay cut at work</vt:lpstr>
      <vt:lpstr>Sale this Friday, what happens to your demand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Number of consumers</vt:lpstr>
      <vt:lpstr>2. Taste and Preferences</vt:lpstr>
      <vt:lpstr>Tastes and Preferences</vt:lpstr>
      <vt:lpstr>PowerPoint Presentation</vt:lpstr>
      <vt:lpstr>PowerPoint Presentation</vt:lpstr>
      <vt:lpstr>PowerPoint Presentation</vt:lpstr>
      <vt:lpstr>Other Scenarios…</vt:lpstr>
      <vt:lpstr>3. Income</vt:lpstr>
      <vt:lpstr>4. Price of substitute goods</vt:lpstr>
      <vt:lpstr>PowerPoint Presentation</vt:lpstr>
      <vt:lpstr>5. Price of complementary goods</vt:lpstr>
      <vt:lpstr> 5. Complementary Goods</vt:lpstr>
      <vt:lpstr>6. Future Price Expectations</vt:lpstr>
      <vt:lpstr>Curve Shifts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Demand</dc:title>
  <dc:creator>Elizabeth Foster</dc:creator>
  <cp:lastModifiedBy>Elizabeth Foster</cp:lastModifiedBy>
  <cp:revision>23</cp:revision>
  <dcterms:created xsi:type="dcterms:W3CDTF">2015-08-19T12:12:02Z</dcterms:created>
  <dcterms:modified xsi:type="dcterms:W3CDTF">2018-08-17T15:50:36Z</dcterms:modified>
</cp:coreProperties>
</file>